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9"/>
  </p:notesMasterIdLst>
  <p:sldIdLst>
    <p:sldId id="256" r:id="rId6"/>
    <p:sldId id="259" r:id="rId7"/>
    <p:sldId id="260" r:id="rId8"/>
  </p:sldIdLst>
  <p:sldSz cx="9906000" cy="6858000" type="A4"/>
  <p:notesSz cx="6797675" cy="98567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ysop" initials="s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D64"/>
    <a:srgbClr val="95C11F"/>
    <a:srgbClr val="54BCEB"/>
    <a:srgbClr val="FFF0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9351" autoAdjust="0"/>
    <p:restoredTop sz="93295" autoAdjust="0"/>
  </p:normalViewPr>
  <p:slideViewPr>
    <p:cSldViewPr>
      <p:cViewPr varScale="1">
        <p:scale>
          <a:sx n="85" d="100"/>
          <a:sy n="85" d="100"/>
        </p:scale>
        <p:origin x="1914" y="150"/>
      </p:cViewPr>
      <p:guideLst>
        <p:guide orient="horz" pos="2160"/>
        <p:guide pos="312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0" Type="http://schemas.openxmlformats.org/officeDocument/2006/relationships/commentAuthors" Target="commentAuthors.xml"/><Relationship Id="rId4" Type="http://schemas.openxmlformats.org/officeDocument/2006/relationships/customXml" Target="../customXml/item4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4552"/>
          </a:xfrm>
          <a:prstGeom prst="rect">
            <a:avLst/>
          </a:prstGeom>
        </p:spPr>
        <p:txBody>
          <a:bodyPr vert="horz" lIns="91048" tIns="45524" rIns="91048" bIns="45524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4552"/>
          </a:xfrm>
          <a:prstGeom prst="rect">
            <a:avLst/>
          </a:prstGeom>
        </p:spPr>
        <p:txBody>
          <a:bodyPr vert="horz" lIns="91048" tIns="45524" rIns="91048" bIns="45524" rtlCol="0"/>
          <a:lstStyle>
            <a:lvl1pPr algn="r">
              <a:defRPr sz="1200"/>
            </a:lvl1pPr>
          </a:lstStyle>
          <a:p>
            <a:fld id="{222E43BF-527D-440D-8356-FC8BCEDDB5DC}" type="datetimeFigureOut">
              <a:rPr lang="en-GB" smtClean="0"/>
              <a:t>09/01/2018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6950" y="1231900"/>
            <a:ext cx="4803775" cy="3327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48" tIns="45524" rIns="91048" bIns="45524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43579"/>
            <a:ext cx="5438140" cy="3881110"/>
          </a:xfrm>
          <a:prstGeom prst="rect">
            <a:avLst/>
          </a:prstGeom>
        </p:spPr>
        <p:txBody>
          <a:bodyPr vert="horz" lIns="91048" tIns="45524" rIns="91048" bIns="4552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62240"/>
            <a:ext cx="2945659" cy="494550"/>
          </a:xfrm>
          <a:prstGeom prst="rect">
            <a:avLst/>
          </a:prstGeom>
        </p:spPr>
        <p:txBody>
          <a:bodyPr vert="horz" lIns="91048" tIns="45524" rIns="91048" bIns="45524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362240"/>
            <a:ext cx="2945659" cy="494550"/>
          </a:xfrm>
          <a:prstGeom prst="rect">
            <a:avLst/>
          </a:prstGeom>
        </p:spPr>
        <p:txBody>
          <a:bodyPr vert="horz" lIns="91048" tIns="45524" rIns="91048" bIns="45524" rtlCol="0" anchor="b"/>
          <a:lstStyle>
            <a:lvl1pPr algn="r">
              <a:defRPr sz="1200"/>
            </a:lvl1pPr>
          </a:lstStyle>
          <a:p>
            <a:fld id="{22D8F38C-0513-424D-9F07-ACE2DBD6F96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4108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6950" y="1231900"/>
            <a:ext cx="4803775" cy="3327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8F38C-0513-424D-9F07-ACE2DBD6F960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9038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6950" y="1231900"/>
            <a:ext cx="4803775" cy="3327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8F38C-0513-424D-9F07-ACE2DBD6F960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26591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6950" y="1231900"/>
            <a:ext cx="4803775" cy="3327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8F38C-0513-424D-9F07-ACE2DBD6F960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8001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09/01/2018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6626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09/01/2018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2607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09/01/2018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0691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09/01/2018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9760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09/01/2018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1085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09/01/2018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1556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09/01/2018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3145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09/01/2018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3010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09/01/2018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2261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09/01/2018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8680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09/01/2018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7582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01A62-7A48-4C58-849E-C45ADCCDA826}" type="datetimeFigureOut">
              <a:rPr lang="en-GB" smtClean="0"/>
              <a:t>09/01/2018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9720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png"/><Relationship Id="rId18" Type="http://schemas.openxmlformats.org/officeDocument/2006/relationships/image" Target="../media/image16.jpeg"/><Relationship Id="rId3" Type="http://schemas.openxmlformats.org/officeDocument/2006/relationships/image" Target="../media/image1.emf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eg"/><Relationship Id="rId20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5" Type="http://schemas.openxmlformats.org/officeDocument/2006/relationships/image" Target="../media/image13.jpeg"/><Relationship Id="rId10" Type="http://schemas.openxmlformats.org/officeDocument/2006/relationships/image" Target="../media/image8.jpeg"/><Relationship Id="rId19" Type="http://schemas.openxmlformats.org/officeDocument/2006/relationships/image" Target="../media/image17.jpeg"/><Relationship Id="rId4" Type="http://schemas.openxmlformats.org/officeDocument/2006/relationships/image" Target="../media/image2.emf"/><Relationship Id="rId9" Type="http://schemas.openxmlformats.org/officeDocument/2006/relationships/image" Target="../media/image7.jpe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3" Type="http://schemas.openxmlformats.org/officeDocument/2006/relationships/image" Target="../media/image1.emf"/><Relationship Id="rId7" Type="http://schemas.openxmlformats.org/officeDocument/2006/relationships/image" Target="../media/image20.jpeg"/><Relationship Id="rId12" Type="http://schemas.openxmlformats.org/officeDocument/2006/relationships/image" Target="../media/image24.png"/><Relationship Id="rId17" Type="http://schemas.openxmlformats.org/officeDocument/2006/relationships/image" Target="../media/image29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8.jpeg"/><Relationship Id="rId20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11" Type="http://schemas.openxmlformats.org/officeDocument/2006/relationships/image" Target="../media/image23.jpeg"/><Relationship Id="rId5" Type="http://schemas.openxmlformats.org/officeDocument/2006/relationships/image" Target="../media/image3.png"/><Relationship Id="rId15" Type="http://schemas.openxmlformats.org/officeDocument/2006/relationships/image" Target="../media/image27.jpeg"/><Relationship Id="rId10" Type="http://schemas.openxmlformats.org/officeDocument/2006/relationships/image" Target="../media/image5.jpeg"/><Relationship Id="rId19" Type="http://schemas.openxmlformats.org/officeDocument/2006/relationships/image" Target="../media/image31.png"/><Relationship Id="rId4" Type="http://schemas.openxmlformats.org/officeDocument/2006/relationships/image" Target="../media/image2.emf"/><Relationship Id="rId9" Type="http://schemas.openxmlformats.org/officeDocument/2006/relationships/image" Target="../media/image22.jpeg"/><Relationship Id="rId14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13" Type="http://schemas.openxmlformats.org/officeDocument/2006/relationships/image" Target="../media/image40.jpeg"/><Relationship Id="rId18" Type="http://schemas.openxmlformats.org/officeDocument/2006/relationships/image" Target="../media/image44.jpeg"/><Relationship Id="rId3" Type="http://schemas.openxmlformats.org/officeDocument/2006/relationships/image" Target="../media/image1.emf"/><Relationship Id="rId7" Type="http://schemas.openxmlformats.org/officeDocument/2006/relationships/image" Target="../media/image34.jpeg"/><Relationship Id="rId12" Type="http://schemas.openxmlformats.org/officeDocument/2006/relationships/image" Target="../media/image39.jpeg"/><Relationship Id="rId17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43.jpeg"/><Relationship Id="rId20" Type="http://schemas.openxmlformats.org/officeDocument/2006/relationships/image" Target="../media/image4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11" Type="http://schemas.openxmlformats.org/officeDocument/2006/relationships/image" Target="../media/image38.jpeg"/><Relationship Id="rId5" Type="http://schemas.openxmlformats.org/officeDocument/2006/relationships/image" Target="../media/image3.png"/><Relationship Id="rId15" Type="http://schemas.openxmlformats.org/officeDocument/2006/relationships/image" Target="../media/image42.jpeg"/><Relationship Id="rId10" Type="http://schemas.openxmlformats.org/officeDocument/2006/relationships/image" Target="../media/image37.jpeg"/><Relationship Id="rId19" Type="http://schemas.openxmlformats.org/officeDocument/2006/relationships/image" Target="../media/image45.jpeg"/><Relationship Id="rId4" Type="http://schemas.openxmlformats.org/officeDocument/2006/relationships/image" Target="../media/image2.emf"/><Relationship Id="rId9" Type="http://schemas.openxmlformats.org/officeDocument/2006/relationships/image" Target="../media/image36.jpeg"/><Relationship Id="rId14" Type="http://schemas.openxmlformats.org/officeDocument/2006/relationships/image" Target="../media/image4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11" y="-37240"/>
            <a:ext cx="9908521" cy="688538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2960" y="-171400"/>
            <a:ext cx="2058895" cy="1224136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-1235242" y="7555832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7123" y="-126240"/>
            <a:ext cx="2058895" cy="1178976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28465" y="116632"/>
            <a:ext cx="3456384" cy="621447"/>
          </a:xfrm>
          <a:prstGeom prst="roundRect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sz="800" b="1" dirty="0" smtClean="0">
                <a:solidFill>
                  <a:schemeClr val="bg1"/>
                </a:solidFill>
              </a:rPr>
              <a:t>ALLERGY INFORMATION</a:t>
            </a:r>
            <a:r>
              <a:rPr lang="en-GB" sz="800" dirty="0" smtClean="0">
                <a:solidFill>
                  <a:schemeClr val="bg1"/>
                </a:solidFill>
              </a:rPr>
              <a:t>: </a:t>
            </a:r>
            <a:r>
              <a:rPr lang="en-GB" sz="750" dirty="0">
                <a:solidFill>
                  <a:schemeClr val="bg1"/>
                </a:solidFill>
              </a:rPr>
              <a:t>I</a:t>
            </a:r>
            <a:r>
              <a:rPr lang="en-GB" sz="750" dirty="0" smtClean="0">
                <a:solidFill>
                  <a:schemeClr val="bg1"/>
                </a:solidFill>
              </a:rPr>
              <a:t>f your child has an allergy or intolerance please ask a member of the catering team for information. If your child has a school lunch and has a food allergy or intolerance you will be asked to complete a form to ensure we have the necessary information to cater for your child.</a:t>
            </a:r>
            <a:endParaRPr lang="en-GB" sz="750" dirty="0">
              <a:solidFill>
                <a:schemeClr val="bg1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00744">
            <a:off x="8266825" y="126004"/>
            <a:ext cx="1438703" cy="587199"/>
          </a:xfrm>
          <a:prstGeom prst="rect">
            <a:avLst/>
          </a:prstGeom>
        </p:spPr>
      </p:pic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7494224"/>
              </p:ext>
            </p:extLst>
          </p:nvPr>
        </p:nvGraphicFramePr>
        <p:xfrm>
          <a:off x="74146" y="794297"/>
          <a:ext cx="9710084" cy="54502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8234"/>
                <a:gridCol w="798234"/>
                <a:gridCol w="1566667"/>
                <a:gridCol w="1618347"/>
                <a:gridCol w="1691908"/>
                <a:gridCol w="1618347"/>
                <a:gridCol w="1618347"/>
              </a:tblGrid>
              <a:tr h="252241">
                <a:tc>
                  <a:txBody>
                    <a:bodyPr/>
                    <a:lstStyle/>
                    <a:p>
                      <a:endParaRPr lang="en-GB" sz="800" dirty="0">
                        <a:solidFill>
                          <a:schemeClr val="tx1"/>
                        </a:solidFill>
                        <a:latin typeface="Myriad Pro" panose="020B0503030403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Myriad Pro" panose="020B05030304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</a:rPr>
                        <a:t>Monday</a:t>
                      </a:r>
                      <a:endParaRPr lang="en-GB" sz="800" dirty="0">
                        <a:solidFill>
                          <a:schemeClr val="tx1"/>
                        </a:solidFill>
                        <a:latin typeface="Myriad Pro" panose="020B05030304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</a:rPr>
                        <a:t>Tuesday</a:t>
                      </a:r>
                      <a:endParaRPr lang="en-GB" sz="800" dirty="0">
                        <a:solidFill>
                          <a:schemeClr val="tx1"/>
                        </a:solidFill>
                        <a:latin typeface="Myriad Pro" panose="020B05030304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</a:rPr>
                        <a:t>Wednesday</a:t>
                      </a:r>
                      <a:endParaRPr lang="en-GB" sz="800" dirty="0">
                        <a:solidFill>
                          <a:schemeClr val="tx1"/>
                        </a:solidFill>
                        <a:latin typeface="Myriad Pro" panose="020B05030304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</a:rPr>
                        <a:t>Thursday</a:t>
                      </a:r>
                      <a:endParaRPr lang="en-GB" sz="800" dirty="0">
                        <a:solidFill>
                          <a:schemeClr val="tx1"/>
                        </a:solidFill>
                        <a:latin typeface="Myriad Pro" panose="020B05030304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</a:rPr>
                        <a:t>Friday</a:t>
                      </a:r>
                      <a:endParaRPr lang="en-GB" sz="800" dirty="0">
                        <a:solidFill>
                          <a:schemeClr val="tx1"/>
                        </a:solidFill>
                        <a:latin typeface="Myriad Pro" panose="020B05030304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</a:tr>
              <a:tr h="438246">
                <a:tc rowSpan="2"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</a:rPr>
                        <a:t>Week 1</a:t>
                      </a:r>
                    </a:p>
                    <a:p>
                      <a:pPr algn="ctr"/>
                      <a:endParaRPr lang="en-GB" sz="800" b="1" dirty="0" smtClean="0">
                        <a:solidFill>
                          <a:schemeClr val="tx1"/>
                        </a:solidFill>
                        <a:latin typeface="Myriad Pro" panose="020B0503030403020204" pitchFamily="34" charset="0"/>
                      </a:endParaRPr>
                    </a:p>
                    <a:p>
                      <a:pPr algn="ctr"/>
                      <a:endParaRPr lang="en-GB" sz="800" b="1" dirty="0" smtClean="0">
                        <a:solidFill>
                          <a:schemeClr val="tx1"/>
                        </a:solidFill>
                        <a:latin typeface="Myriad Pro" panose="020B0503030403020204" pitchFamily="34" charset="0"/>
                      </a:endParaRPr>
                    </a:p>
                    <a:p>
                      <a:pPr algn="ctr"/>
                      <a:endParaRPr lang="en-GB" sz="800" b="0" dirty="0" smtClean="0">
                        <a:solidFill>
                          <a:schemeClr val="tx1"/>
                        </a:solidFill>
                        <a:latin typeface="Myriad Pro" panose="020B0503030403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50" b="1" dirty="0" smtClean="0">
                          <a:solidFill>
                            <a:srgbClr val="000000"/>
                          </a:solidFill>
                          <a:latin typeface="Myriad Pro" panose="020B0503030403020204" pitchFamily="34" charset="0"/>
                          <a:ea typeface="Times New Roman"/>
                          <a:cs typeface="Times New Roman"/>
                        </a:rPr>
                        <a:t>Main</a:t>
                      </a:r>
                      <a:endParaRPr lang="en-GB" sz="750" b="1" dirty="0">
                        <a:solidFill>
                          <a:srgbClr val="000000"/>
                        </a:solidFill>
                        <a:latin typeface="Myriad Pro" panose="020B0503030403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kern="120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Chicken Chow</a:t>
                      </a:r>
                      <a:r>
                        <a:rPr lang="en-GB" sz="900" kern="1200" baseline="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Mein </a:t>
                      </a:r>
                      <a:endParaRPr lang="en-GB" sz="900" dirty="0">
                        <a:solidFill>
                          <a:srgbClr val="000000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kern="120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Wholemeal</a:t>
                      </a:r>
                      <a:r>
                        <a:rPr lang="en-GB" sz="900" kern="1200" baseline="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Chicken and Red Pepper</a:t>
                      </a:r>
                      <a:r>
                        <a:rPr lang="en-GB" sz="900" kern="120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Pizza with Baked Potato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 smtClean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Roast </a:t>
                      </a:r>
                      <a:r>
                        <a:rPr lang="en-GB" sz="900" kern="120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(as advertised)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With Roast</a:t>
                      </a:r>
                      <a:r>
                        <a:rPr lang="en-GB" sz="900" baseline="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Potatoes and Gravy</a:t>
                      </a:r>
                      <a:endParaRPr lang="en-GB" sz="900" dirty="0">
                        <a:solidFill>
                          <a:srgbClr val="000000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kern="120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Beef Meatballs in a Tomato Sauce with Rice</a:t>
                      </a: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MSC Breaded Fish</a:t>
                      </a:r>
                      <a:endParaRPr lang="en-GB" sz="90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With  Chipped Potatoes, Tomato </a:t>
                      </a:r>
                      <a:r>
                        <a:rPr lang="en-GB" sz="900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Sauce</a:t>
                      </a: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</a:tr>
              <a:tr h="40107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/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</a:tr>
              <a:tr h="401079"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GB" sz="800" b="1" kern="1200" dirty="0" smtClean="0">
                        <a:solidFill>
                          <a:schemeClr val="tx1"/>
                        </a:solidFill>
                        <a:latin typeface="Myriad Pro" panose="020B0503030403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50" b="1" dirty="0" smtClean="0">
                          <a:solidFill>
                            <a:srgbClr val="000000"/>
                          </a:solidFill>
                          <a:latin typeface="Myriad Pro" panose="020B0503030403020204" pitchFamily="34" charset="0"/>
                          <a:ea typeface="Times New Roman"/>
                          <a:cs typeface="Times New Roman"/>
                        </a:rPr>
                        <a:t>Vegetarian</a:t>
                      </a:r>
                      <a:endParaRPr lang="en-GB" sz="750" b="1" dirty="0">
                        <a:solidFill>
                          <a:srgbClr val="000000"/>
                        </a:solidFill>
                        <a:latin typeface="Myriad Pro" panose="020B0503030403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kern="120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Potato &amp; Courgette Layer Bake</a:t>
                      </a: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kern="120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Lentil and Vegetable Curry with Rice</a:t>
                      </a: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900" kern="120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Cheese &amp; Pepper Whirl with Roast Potatoes</a:t>
                      </a:r>
                      <a:endParaRPr lang="en-GB" sz="900" kern="1200" dirty="0">
                        <a:solidFill>
                          <a:srgbClr val="000000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kern="120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BBQ Quorn with Rice</a:t>
                      </a: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Glamorgan Sausage with </a:t>
                      </a:r>
                      <a:endParaRPr lang="en-GB" sz="900" dirty="0" smtClean="0">
                        <a:solidFill>
                          <a:srgbClr val="FF0000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Chipped Potatoes </a:t>
                      </a: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</a:tr>
              <a:tr h="34054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/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</a:tr>
              <a:tr h="400797"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GB" sz="800" b="0" kern="1200" dirty="0" smtClean="0">
                        <a:solidFill>
                          <a:schemeClr val="tx1"/>
                        </a:solidFill>
                        <a:latin typeface="Myriad Pro" panose="020B0503030403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50" b="1" dirty="0" smtClean="0">
                          <a:solidFill>
                            <a:srgbClr val="000000"/>
                          </a:solidFill>
                          <a:latin typeface="Myriad Pro" panose="020B0503030403020204" pitchFamily="34" charset="0"/>
                          <a:ea typeface="Times New Roman"/>
                          <a:cs typeface="Times New Roman"/>
                        </a:rPr>
                        <a:t>Dessert</a:t>
                      </a:r>
                      <a:endParaRPr lang="en-GB" sz="750" b="1" dirty="0">
                        <a:solidFill>
                          <a:srgbClr val="000000"/>
                        </a:solidFill>
                        <a:latin typeface="Myriad Pro" panose="020B0503030403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kern="120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Fruit Yoghurt</a:t>
                      </a:r>
                      <a:r>
                        <a:rPr lang="en-GB" sz="900" kern="1200" baseline="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and Shortbread</a:t>
                      </a:r>
                      <a:endParaRPr lang="en-GB" sz="900" kern="1200" dirty="0" smtClean="0">
                        <a:solidFill>
                          <a:srgbClr val="000000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kern="120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Apple and</a:t>
                      </a:r>
                      <a:r>
                        <a:rPr lang="en-GB" sz="900" kern="1200" baseline="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Mixed Berry Crumble &amp; Custard</a:t>
                      </a:r>
                      <a:endParaRPr lang="en-GB" sz="900" kern="1200" dirty="0">
                        <a:solidFill>
                          <a:srgbClr val="000000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900" kern="120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Banana Sponge &amp; Custard</a:t>
                      </a:r>
                      <a:endParaRPr lang="en-GB" sz="900" kern="1200" dirty="0">
                        <a:solidFill>
                          <a:srgbClr val="000000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kern="120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Pineapple upside</a:t>
                      </a:r>
                      <a:r>
                        <a:rPr lang="en-GB" sz="900" kern="1200" baseline="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down Cake with Custard</a:t>
                      </a: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900" kern="120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Pear</a:t>
                      </a:r>
                      <a:r>
                        <a:rPr lang="en-GB" sz="900" kern="1200" baseline="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&amp; Ginger Muffin</a:t>
                      </a:r>
                      <a:endParaRPr lang="en-GB" sz="900" kern="1200" dirty="0">
                        <a:solidFill>
                          <a:srgbClr val="000000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</a:tr>
              <a:tr h="38807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750" b="1" dirty="0">
                        <a:solidFill>
                          <a:srgbClr val="000000"/>
                        </a:solidFill>
                        <a:latin typeface="Myriad Pro" panose="020B0503030403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80" kern="1200" dirty="0" smtClean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80" kern="1200" dirty="0" smtClean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80" kern="1200" dirty="0" smtClean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80" kern="1200" dirty="0" smtClean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80" kern="1200" dirty="0" smtClean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80" kern="1200" dirty="0" smtClean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80" kern="1200" dirty="0" smtClean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80" kern="1200" dirty="0" smtClean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880" dirty="0" smtClean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GB" sz="880" dirty="0" smtClean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GB" sz="880" dirty="0" smtClean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GB" sz="880" dirty="0" smtClean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GB" sz="880" dirty="0" smtClean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GB" sz="880" dirty="0" smtClean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GB" sz="880" dirty="0" smtClean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GB" sz="880" dirty="0" smtClean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GB" sz="880" dirty="0" smtClean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GB" sz="880" dirty="0" smtClean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spcAft>
                          <a:spcPts val="0"/>
                        </a:spcAft>
                      </a:pPr>
                      <a:endParaRPr lang="en-GB" sz="880" kern="1200" baseline="0" dirty="0" smtClean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80" dirty="0" smtClean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88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</a:tr>
            </a:tbl>
          </a:graphicData>
        </a:graphic>
      </p:graphicFrame>
      <p:sp>
        <p:nvSpPr>
          <p:cNvPr id="17" name="Oval 16"/>
          <p:cNvSpPr/>
          <p:nvPr/>
        </p:nvSpPr>
        <p:spPr>
          <a:xfrm>
            <a:off x="8074966" y="188640"/>
            <a:ext cx="144016" cy="144016"/>
          </a:xfrm>
          <a:prstGeom prst="ellipse">
            <a:avLst/>
          </a:prstGeom>
          <a:solidFill>
            <a:srgbClr val="54BCEB"/>
          </a:solidFill>
          <a:ln w="19050">
            <a:solidFill>
              <a:srgbClr val="006D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 rot="21162827">
            <a:off x="4758311" y="133886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54BCEB"/>
                </a:solidFill>
                <a:latin typeface="Myriad Pro" panose="020B0503030403020204" pitchFamily="34" charset="0"/>
              </a:rPr>
              <a:t>Spring Menu 2018</a:t>
            </a:r>
            <a:endParaRPr lang="en-GB" b="1" dirty="0">
              <a:solidFill>
                <a:srgbClr val="54BCEB"/>
              </a:solidFill>
              <a:latin typeface="Myriad Pro" panose="020B0503030403020204" pitchFamily="34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4664968" y="188640"/>
            <a:ext cx="144016" cy="144016"/>
          </a:xfrm>
          <a:prstGeom prst="ellipse">
            <a:avLst/>
          </a:prstGeom>
          <a:solidFill>
            <a:srgbClr val="54BCEB"/>
          </a:solidFill>
          <a:ln w="19050">
            <a:solidFill>
              <a:srgbClr val="006D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7" name="Oval 36"/>
          <p:cNvSpPr/>
          <p:nvPr/>
        </p:nvSpPr>
        <p:spPr>
          <a:xfrm>
            <a:off x="6321152" y="-27384"/>
            <a:ext cx="144016" cy="144016"/>
          </a:xfrm>
          <a:prstGeom prst="ellipse">
            <a:avLst/>
          </a:prstGeom>
          <a:solidFill>
            <a:srgbClr val="54BCEB"/>
          </a:solidFill>
          <a:ln w="19050">
            <a:solidFill>
              <a:srgbClr val="006D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ounded Rectangle 10"/>
          <p:cNvSpPr/>
          <p:nvPr/>
        </p:nvSpPr>
        <p:spPr>
          <a:xfrm>
            <a:off x="6016592" y="6206304"/>
            <a:ext cx="3742062" cy="623945"/>
          </a:xfrm>
          <a:prstGeom prst="roundRect">
            <a:avLst/>
          </a:prstGeom>
          <a:solidFill>
            <a:srgbClr val="95C11F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/>
          </a:p>
        </p:txBody>
      </p:sp>
      <p:sp>
        <p:nvSpPr>
          <p:cNvPr id="5" name="Rectangle 4"/>
          <p:cNvSpPr/>
          <p:nvPr/>
        </p:nvSpPr>
        <p:spPr>
          <a:xfrm>
            <a:off x="4738918" y="6184803"/>
            <a:ext cx="4953000" cy="6309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GB" sz="700" dirty="0">
                <a:solidFill>
                  <a:schemeClr val="bg1"/>
                </a:solidFill>
                <a:latin typeface="Myriad Pro" panose="020B0503030403020204" pitchFamily="34" charset="0"/>
              </a:rPr>
              <a:t>Available  Daily </a:t>
            </a:r>
          </a:p>
          <a:p>
            <a:pPr algn="r"/>
            <a:r>
              <a:rPr lang="en-GB" sz="700" dirty="0">
                <a:solidFill>
                  <a:schemeClr val="bg1"/>
                </a:solidFill>
                <a:latin typeface="Myriad Pro" panose="020B0503030403020204" pitchFamily="34" charset="0"/>
              </a:rPr>
              <a:t>Freshly cooked jacket potatoes with a choice of fillings (where advertised)</a:t>
            </a:r>
          </a:p>
          <a:p>
            <a:pPr algn="r"/>
            <a:r>
              <a:rPr lang="en-GB" sz="700" dirty="0">
                <a:solidFill>
                  <a:schemeClr val="bg1"/>
                </a:solidFill>
                <a:latin typeface="Myriad Pro" panose="020B0503030403020204" pitchFamily="34" charset="0"/>
              </a:rPr>
              <a:t>Bread freshly baked on site daily  </a:t>
            </a:r>
          </a:p>
          <a:p>
            <a:pPr algn="r"/>
            <a:r>
              <a:rPr lang="en-GB" sz="700" dirty="0">
                <a:solidFill>
                  <a:schemeClr val="bg1"/>
                </a:solidFill>
                <a:latin typeface="Myriad Pro" panose="020B0503030403020204" pitchFamily="34" charset="0"/>
              </a:rPr>
              <a:t>Daily salad selection</a:t>
            </a:r>
          </a:p>
          <a:p>
            <a:pPr algn="r"/>
            <a:r>
              <a:rPr lang="en-GB" sz="700" dirty="0">
                <a:solidFill>
                  <a:schemeClr val="bg1"/>
                </a:solidFill>
                <a:latin typeface="Myriad Pro" panose="020B0503030403020204" pitchFamily="34" charset="0"/>
              </a:rPr>
              <a:t>Fresh fruit and yoghurt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104" y="1679726"/>
            <a:ext cx="1211384" cy="81011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649" y="1655354"/>
            <a:ext cx="1443288" cy="96519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550" y="3191721"/>
            <a:ext cx="964342" cy="98973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898" y="4880324"/>
            <a:ext cx="1259657" cy="94474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022" y="4896863"/>
            <a:ext cx="1443288" cy="965198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3595" y="4927104"/>
            <a:ext cx="1465161" cy="9798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250" y="1650986"/>
            <a:ext cx="1403910" cy="9388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608" y="3210690"/>
            <a:ext cx="1463167" cy="90953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08009" y="4838348"/>
            <a:ext cx="1286367" cy="95715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977" y="1690612"/>
            <a:ext cx="1285399" cy="85961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614" y="1663146"/>
            <a:ext cx="1288224" cy="966168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509" y="3206487"/>
            <a:ext cx="1317459" cy="881051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364" y="3191721"/>
            <a:ext cx="962085" cy="943887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871" y="4946384"/>
            <a:ext cx="1448271" cy="96853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5494" y="3202949"/>
            <a:ext cx="1371629" cy="917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10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11" y="-37240"/>
            <a:ext cx="9908521" cy="688538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2960" y="-171400"/>
            <a:ext cx="2058895" cy="1224136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-1235242" y="7555832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7123" y="-126240"/>
            <a:ext cx="2058895" cy="1178976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28465" y="116632"/>
            <a:ext cx="3456384" cy="621447"/>
          </a:xfrm>
          <a:prstGeom prst="roundRect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sz="800" b="1" dirty="0" smtClean="0">
                <a:solidFill>
                  <a:schemeClr val="bg1"/>
                </a:solidFill>
              </a:rPr>
              <a:t>ALLERGY INFORMATION</a:t>
            </a:r>
            <a:r>
              <a:rPr lang="en-GB" sz="800" dirty="0" smtClean="0">
                <a:solidFill>
                  <a:schemeClr val="bg1"/>
                </a:solidFill>
              </a:rPr>
              <a:t>: </a:t>
            </a:r>
            <a:r>
              <a:rPr lang="en-GB" sz="750" dirty="0">
                <a:solidFill>
                  <a:schemeClr val="bg1"/>
                </a:solidFill>
              </a:rPr>
              <a:t>I</a:t>
            </a:r>
            <a:r>
              <a:rPr lang="en-GB" sz="750" dirty="0" smtClean="0">
                <a:solidFill>
                  <a:schemeClr val="bg1"/>
                </a:solidFill>
              </a:rPr>
              <a:t>f your child has an allergy or intolerance please ask a member of the catering team for information. If your child has a school lunch and has a food allergy or intolerance you will be asked to complete a form to ensure we have the necessary information to cater for your child.</a:t>
            </a:r>
            <a:endParaRPr lang="en-GB" sz="750" dirty="0">
              <a:solidFill>
                <a:schemeClr val="bg1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00744">
            <a:off x="8266825" y="126004"/>
            <a:ext cx="1438703" cy="587199"/>
          </a:xfrm>
          <a:prstGeom prst="rect">
            <a:avLst/>
          </a:prstGeom>
        </p:spPr>
      </p:pic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4799447"/>
              </p:ext>
            </p:extLst>
          </p:nvPr>
        </p:nvGraphicFramePr>
        <p:xfrm>
          <a:off x="74146" y="794297"/>
          <a:ext cx="9710084" cy="53306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8234"/>
                <a:gridCol w="798234"/>
                <a:gridCol w="1566667"/>
                <a:gridCol w="1618347"/>
                <a:gridCol w="1691908"/>
                <a:gridCol w="1618347"/>
                <a:gridCol w="1618347"/>
              </a:tblGrid>
              <a:tr h="252241">
                <a:tc>
                  <a:txBody>
                    <a:bodyPr/>
                    <a:lstStyle/>
                    <a:p>
                      <a:endParaRPr lang="en-GB" sz="800" dirty="0">
                        <a:solidFill>
                          <a:schemeClr val="tx1"/>
                        </a:solidFill>
                        <a:latin typeface="Myriad Pro" panose="020B0503030403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Myriad Pro" panose="020B05030304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</a:rPr>
                        <a:t>Monday</a:t>
                      </a:r>
                      <a:endParaRPr lang="en-GB" sz="800" dirty="0">
                        <a:solidFill>
                          <a:schemeClr val="tx1"/>
                        </a:solidFill>
                        <a:latin typeface="Myriad Pro" panose="020B05030304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</a:rPr>
                        <a:t>Tuesday</a:t>
                      </a:r>
                      <a:endParaRPr lang="en-GB" sz="800" dirty="0">
                        <a:solidFill>
                          <a:schemeClr val="tx1"/>
                        </a:solidFill>
                        <a:latin typeface="Myriad Pro" panose="020B05030304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</a:rPr>
                        <a:t>Wednesday</a:t>
                      </a:r>
                      <a:endParaRPr lang="en-GB" sz="800" dirty="0">
                        <a:solidFill>
                          <a:schemeClr val="tx1"/>
                        </a:solidFill>
                        <a:latin typeface="Myriad Pro" panose="020B05030304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</a:rPr>
                        <a:t>Thursday</a:t>
                      </a:r>
                      <a:endParaRPr lang="en-GB" sz="800" dirty="0">
                        <a:solidFill>
                          <a:schemeClr val="tx1"/>
                        </a:solidFill>
                        <a:latin typeface="Myriad Pro" panose="020B05030304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</a:rPr>
                        <a:t>Friday</a:t>
                      </a:r>
                      <a:endParaRPr lang="en-GB" sz="800" dirty="0">
                        <a:solidFill>
                          <a:schemeClr val="tx1"/>
                        </a:solidFill>
                        <a:latin typeface="Myriad Pro" panose="020B05030304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</a:tr>
              <a:tr h="438246">
                <a:tc rowSpan="2"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</a:rPr>
                        <a:t>Week 2</a:t>
                      </a:r>
                    </a:p>
                    <a:p>
                      <a:pPr algn="ctr"/>
                      <a:endParaRPr lang="en-GB" sz="800" b="1" dirty="0" smtClean="0">
                        <a:solidFill>
                          <a:schemeClr val="tx1"/>
                        </a:solidFill>
                        <a:latin typeface="Myriad Pro" panose="020B0503030403020204" pitchFamily="34" charset="0"/>
                      </a:endParaRPr>
                    </a:p>
                    <a:p>
                      <a:pPr algn="ctr"/>
                      <a:endParaRPr lang="en-GB" sz="800" b="1" dirty="0" smtClean="0">
                        <a:solidFill>
                          <a:schemeClr val="tx1"/>
                        </a:solidFill>
                        <a:latin typeface="Myriad Pro" panose="020B0503030403020204" pitchFamily="34" charset="0"/>
                      </a:endParaRPr>
                    </a:p>
                    <a:p>
                      <a:pPr algn="ctr"/>
                      <a:endParaRPr lang="en-GB" sz="800" b="0" dirty="0" smtClean="0">
                        <a:solidFill>
                          <a:schemeClr val="tx1"/>
                        </a:solidFill>
                        <a:latin typeface="Myriad Pro" panose="020B0503030403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50" b="1" dirty="0" smtClean="0">
                          <a:solidFill>
                            <a:srgbClr val="000000"/>
                          </a:solidFill>
                          <a:latin typeface="Myriad Pro" panose="020B0503030403020204" pitchFamily="34" charset="0"/>
                          <a:ea typeface="Times New Roman"/>
                          <a:cs typeface="Times New Roman"/>
                        </a:rPr>
                        <a:t>Main</a:t>
                      </a:r>
                      <a:endParaRPr lang="en-GB" sz="750" b="1" dirty="0">
                        <a:solidFill>
                          <a:srgbClr val="000000"/>
                        </a:solidFill>
                        <a:latin typeface="Myriad Pro" panose="020B0503030403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Hot Dogs with</a:t>
                      </a:r>
                      <a:r>
                        <a:rPr lang="en-GB" sz="800" baseline="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Homemade Tomato Sauce and Homemade Jacket Wedges</a:t>
                      </a:r>
                      <a:endParaRPr lang="en-GB" sz="800" dirty="0" smtClean="0">
                        <a:solidFill>
                          <a:srgbClr val="000000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800" kern="120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Baked Greek Lasagne</a:t>
                      </a:r>
                      <a:endParaRPr lang="en-GB" sz="800" kern="1200" dirty="0">
                        <a:solidFill>
                          <a:srgbClr val="000000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800" kern="120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Roast Turkey with Roast Potatoes &amp; Gravy</a:t>
                      </a:r>
                      <a:endParaRPr lang="en-GB" sz="800" kern="1200" dirty="0">
                        <a:solidFill>
                          <a:srgbClr val="000000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Beef Goulash with Rice</a:t>
                      </a: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800" kern="120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MSC Battered Fish </a:t>
                      </a:r>
                      <a:endParaRPr lang="en-GB" sz="800" kern="1200" dirty="0">
                        <a:solidFill>
                          <a:srgbClr val="000000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800" kern="1200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Chipped Potatoes, </a:t>
                      </a:r>
                      <a:r>
                        <a:rPr lang="en-GB" sz="800" kern="120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Tomato </a:t>
                      </a:r>
                      <a:r>
                        <a:rPr lang="en-GB" sz="800" kern="1200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Sauce</a:t>
                      </a: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</a:tr>
              <a:tr h="108012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/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</a:tr>
              <a:tr h="401079"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GB" sz="800" b="1" kern="1200" dirty="0" smtClean="0">
                        <a:solidFill>
                          <a:schemeClr val="tx1"/>
                        </a:solidFill>
                        <a:latin typeface="Myriad Pro" panose="020B0503030403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50" b="1" dirty="0" smtClean="0">
                          <a:solidFill>
                            <a:srgbClr val="000000"/>
                          </a:solidFill>
                          <a:latin typeface="Myriad Pro" panose="020B0503030403020204" pitchFamily="34" charset="0"/>
                          <a:ea typeface="Times New Roman"/>
                          <a:cs typeface="Times New Roman"/>
                        </a:rPr>
                        <a:t>Vegetarian</a:t>
                      </a:r>
                      <a:endParaRPr lang="en-GB" sz="750" b="1" dirty="0">
                        <a:solidFill>
                          <a:srgbClr val="000000"/>
                        </a:solidFill>
                        <a:latin typeface="Myriad Pro" panose="020B0503030403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kern="120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Quorn Hot</a:t>
                      </a:r>
                      <a:r>
                        <a:rPr lang="en-GB" sz="800" kern="1200" baseline="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Dog with </a:t>
                      </a:r>
                      <a:r>
                        <a:rPr lang="en-GB" sz="800" kern="1200" baseline="0" dirty="0" err="1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Toamto</a:t>
                      </a:r>
                      <a:r>
                        <a:rPr lang="en-GB" sz="800" kern="1200" baseline="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Sauce</a:t>
                      </a:r>
                      <a:endParaRPr lang="en-GB" sz="800" kern="1200" dirty="0" smtClean="0">
                        <a:solidFill>
                          <a:srgbClr val="000000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kern="120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Wholemeal Spinach &amp;</a:t>
                      </a:r>
                      <a:r>
                        <a:rPr lang="en-GB" sz="800" kern="1200" baseline="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Tomato Quiche with New Potatoes</a:t>
                      </a:r>
                      <a:endParaRPr lang="en-GB" sz="800" kern="1200" dirty="0" smtClean="0">
                        <a:solidFill>
                          <a:srgbClr val="000000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800" kern="120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Mixed Vegetable Loaf </a:t>
                      </a:r>
                      <a:endParaRPr lang="en-GB" sz="800" kern="1200" dirty="0">
                        <a:solidFill>
                          <a:srgbClr val="000000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kern="120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Quorn Mince</a:t>
                      </a:r>
                      <a:r>
                        <a:rPr lang="en-GB" sz="800" kern="1200" baseline="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Pasta Bolognaise</a:t>
                      </a:r>
                      <a:endParaRPr lang="en-GB" sz="800" kern="1200" dirty="0" smtClean="0">
                        <a:solidFill>
                          <a:srgbClr val="000000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800" kern="120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Cheese and Tomato Pizza with </a:t>
                      </a:r>
                      <a:r>
                        <a:rPr lang="en-GB" sz="800" kern="1200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Chipped Potatoes</a:t>
                      </a: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</a:tr>
              <a:tr h="34054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/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</a:tr>
              <a:tr h="400797"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GB" sz="800" b="0" kern="1200" dirty="0" smtClean="0">
                        <a:solidFill>
                          <a:schemeClr val="tx1"/>
                        </a:solidFill>
                        <a:latin typeface="Myriad Pro" panose="020B0503030403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50" b="1" dirty="0" smtClean="0">
                          <a:solidFill>
                            <a:srgbClr val="000000"/>
                          </a:solidFill>
                          <a:latin typeface="Myriad Pro" panose="020B0503030403020204" pitchFamily="34" charset="0"/>
                          <a:ea typeface="Times New Roman"/>
                          <a:cs typeface="Times New Roman"/>
                        </a:rPr>
                        <a:t>Dessert</a:t>
                      </a:r>
                      <a:endParaRPr lang="en-GB" sz="750" b="1" dirty="0">
                        <a:solidFill>
                          <a:srgbClr val="000000"/>
                        </a:solidFill>
                        <a:latin typeface="Myriad Pro" panose="020B0503030403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800" kern="1200" baseline="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Pear Crumble and Custard</a:t>
                      </a:r>
                      <a:endParaRPr lang="en-GB" sz="800" kern="1200" dirty="0">
                        <a:solidFill>
                          <a:srgbClr val="000000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800" kern="120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Apple, Cheese and Biscuits</a:t>
                      </a:r>
                      <a:endParaRPr lang="en-GB" sz="800" kern="1200" dirty="0">
                        <a:solidFill>
                          <a:srgbClr val="000000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800" kern="120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Chocolate</a:t>
                      </a:r>
                      <a:r>
                        <a:rPr lang="en-GB" sz="800" kern="1200" baseline="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Cookie with Natural Yogurt</a:t>
                      </a:r>
                      <a:endParaRPr lang="en-GB" sz="800" kern="1200" dirty="0">
                        <a:solidFill>
                          <a:srgbClr val="000000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kern="120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Apple &amp; Berry Strudel</a:t>
                      </a:r>
                      <a:r>
                        <a:rPr lang="en-GB" sz="800" kern="1200" baseline="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with Custard</a:t>
                      </a:r>
                      <a:endParaRPr lang="en-GB" sz="800" kern="1200" dirty="0">
                        <a:solidFill>
                          <a:srgbClr val="000000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800" kern="120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Chocolate and Orange Brownie</a:t>
                      </a:r>
                      <a:endParaRPr lang="en-GB" sz="800" kern="1200" dirty="0">
                        <a:solidFill>
                          <a:srgbClr val="000000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</a:tr>
              <a:tr h="38807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750" b="1" dirty="0">
                        <a:solidFill>
                          <a:srgbClr val="000000"/>
                        </a:solidFill>
                        <a:latin typeface="Myriad Pro" panose="020B0503030403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80" kern="1200" dirty="0" smtClean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80" kern="1200" dirty="0" smtClean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80" kern="1200" dirty="0" smtClean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80" kern="1200" dirty="0" smtClean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80" kern="1200" dirty="0" smtClean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80" kern="1200" dirty="0" smtClean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80" kern="1200" dirty="0" smtClean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80" kern="1200" dirty="0" smtClean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880" dirty="0" smtClean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spcAft>
                          <a:spcPts val="0"/>
                        </a:spcAft>
                      </a:pPr>
                      <a:endParaRPr lang="en-GB" sz="880" kern="1200" baseline="0" dirty="0" smtClean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80" dirty="0" smtClean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880" dirty="0" smtClean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GB" sz="880" dirty="0" smtClean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GB" sz="880" dirty="0" smtClean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GB" sz="880" dirty="0" smtClean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GB" sz="880" dirty="0" smtClean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GB" sz="880" dirty="0" smtClean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GB" sz="880" dirty="0" smtClean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GB" sz="880" dirty="0" smtClean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GB" sz="880" dirty="0" smtClean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GB" sz="88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</a:tr>
            </a:tbl>
          </a:graphicData>
        </a:graphic>
      </p:graphicFrame>
      <p:sp>
        <p:nvSpPr>
          <p:cNvPr id="17" name="Oval 16"/>
          <p:cNvSpPr/>
          <p:nvPr/>
        </p:nvSpPr>
        <p:spPr>
          <a:xfrm>
            <a:off x="8074966" y="188640"/>
            <a:ext cx="144016" cy="144016"/>
          </a:xfrm>
          <a:prstGeom prst="ellipse">
            <a:avLst/>
          </a:prstGeom>
          <a:solidFill>
            <a:srgbClr val="54BCEB"/>
          </a:solidFill>
          <a:ln w="19050">
            <a:solidFill>
              <a:srgbClr val="006D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 rot="21162827">
            <a:off x="4758311" y="133886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54BCEB"/>
                </a:solidFill>
                <a:latin typeface="Myriad Pro" panose="020B0503030403020204" pitchFamily="34" charset="0"/>
              </a:rPr>
              <a:t>Spring Menu 2018</a:t>
            </a:r>
            <a:endParaRPr lang="en-GB" b="1" dirty="0">
              <a:solidFill>
                <a:srgbClr val="54BCEB"/>
              </a:solidFill>
              <a:latin typeface="Myriad Pro" panose="020B0503030403020204" pitchFamily="34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4664968" y="188640"/>
            <a:ext cx="144016" cy="144016"/>
          </a:xfrm>
          <a:prstGeom prst="ellipse">
            <a:avLst/>
          </a:prstGeom>
          <a:solidFill>
            <a:srgbClr val="54BCEB"/>
          </a:solidFill>
          <a:ln w="19050">
            <a:solidFill>
              <a:srgbClr val="006D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7" name="Oval 36"/>
          <p:cNvSpPr/>
          <p:nvPr/>
        </p:nvSpPr>
        <p:spPr>
          <a:xfrm>
            <a:off x="6321152" y="-27384"/>
            <a:ext cx="144016" cy="144016"/>
          </a:xfrm>
          <a:prstGeom prst="ellipse">
            <a:avLst/>
          </a:prstGeom>
          <a:solidFill>
            <a:srgbClr val="54BCEB"/>
          </a:solidFill>
          <a:ln w="19050">
            <a:solidFill>
              <a:srgbClr val="006D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ounded Rectangle 10"/>
          <p:cNvSpPr/>
          <p:nvPr/>
        </p:nvSpPr>
        <p:spPr>
          <a:xfrm>
            <a:off x="6016592" y="6206304"/>
            <a:ext cx="3742062" cy="623945"/>
          </a:xfrm>
          <a:prstGeom prst="roundRect">
            <a:avLst/>
          </a:prstGeom>
          <a:solidFill>
            <a:srgbClr val="95C11F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/>
          </a:p>
        </p:txBody>
      </p:sp>
      <p:sp>
        <p:nvSpPr>
          <p:cNvPr id="5" name="Rectangle 4"/>
          <p:cNvSpPr/>
          <p:nvPr/>
        </p:nvSpPr>
        <p:spPr>
          <a:xfrm>
            <a:off x="4738918" y="6184803"/>
            <a:ext cx="4953000" cy="6309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GB" sz="700" dirty="0">
                <a:solidFill>
                  <a:schemeClr val="bg1"/>
                </a:solidFill>
                <a:latin typeface="Myriad Pro" panose="020B0503030403020204" pitchFamily="34" charset="0"/>
              </a:rPr>
              <a:t>Available  Daily </a:t>
            </a:r>
          </a:p>
          <a:p>
            <a:pPr algn="r"/>
            <a:r>
              <a:rPr lang="en-GB" sz="700" dirty="0">
                <a:solidFill>
                  <a:schemeClr val="bg1"/>
                </a:solidFill>
                <a:latin typeface="Myriad Pro" panose="020B0503030403020204" pitchFamily="34" charset="0"/>
              </a:rPr>
              <a:t>Freshly cooked jacket potatoes with a choice of fillings (where advertised)</a:t>
            </a:r>
          </a:p>
          <a:p>
            <a:pPr algn="r"/>
            <a:r>
              <a:rPr lang="en-GB" sz="700" dirty="0">
                <a:solidFill>
                  <a:schemeClr val="bg1"/>
                </a:solidFill>
                <a:latin typeface="Myriad Pro" panose="020B0503030403020204" pitchFamily="34" charset="0"/>
              </a:rPr>
              <a:t>Bread freshly baked on site daily  </a:t>
            </a:r>
          </a:p>
          <a:p>
            <a:pPr algn="r"/>
            <a:r>
              <a:rPr lang="en-GB" sz="700" dirty="0">
                <a:solidFill>
                  <a:schemeClr val="bg1"/>
                </a:solidFill>
                <a:latin typeface="Myriad Pro" panose="020B0503030403020204" pitchFamily="34" charset="0"/>
              </a:rPr>
              <a:t>Daily salad selection</a:t>
            </a:r>
          </a:p>
          <a:p>
            <a:pPr algn="r"/>
            <a:r>
              <a:rPr lang="en-GB" sz="700" dirty="0">
                <a:solidFill>
                  <a:schemeClr val="bg1"/>
                </a:solidFill>
                <a:latin typeface="Myriad Pro" panose="020B0503030403020204" pitchFamily="34" charset="0"/>
              </a:rPr>
              <a:t>Fresh fruit and yoghurt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985" y="1530648"/>
            <a:ext cx="1407989" cy="93772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030" y="1513823"/>
            <a:ext cx="1405753" cy="94009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885" y="3211021"/>
            <a:ext cx="640176" cy="933956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649" y="4890672"/>
            <a:ext cx="1431261" cy="95715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7077" y="1514862"/>
            <a:ext cx="1443288" cy="965198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902" y="3135385"/>
            <a:ext cx="1288222" cy="8614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837148" y="4919259"/>
            <a:ext cx="1255885" cy="9449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622830" y="4907066"/>
            <a:ext cx="1444877" cy="9693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087" y="4820185"/>
            <a:ext cx="1065095" cy="10562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73284" y="1378803"/>
            <a:ext cx="728982" cy="119974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161" y="1582130"/>
            <a:ext cx="1288224" cy="86149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161" y="3211021"/>
            <a:ext cx="1306436" cy="979827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340381" y="4940521"/>
            <a:ext cx="1276216" cy="857458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016495" y="3273173"/>
            <a:ext cx="1304657" cy="871804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096" y="3212852"/>
            <a:ext cx="1306435" cy="873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47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11" y="-37240"/>
            <a:ext cx="9908521" cy="688538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2960" y="-171400"/>
            <a:ext cx="2058895" cy="1224136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-1235242" y="7555832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7123" y="-126240"/>
            <a:ext cx="2058895" cy="1178976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28465" y="116632"/>
            <a:ext cx="3456384" cy="621447"/>
          </a:xfrm>
          <a:prstGeom prst="roundRect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sz="800" b="1" dirty="0" smtClean="0">
                <a:solidFill>
                  <a:schemeClr val="bg1"/>
                </a:solidFill>
              </a:rPr>
              <a:t>ALLERGY INFORMATION</a:t>
            </a:r>
            <a:r>
              <a:rPr lang="en-GB" sz="800" dirty="0" smtClean="0">
                <a:solidFill>
                  <a:schemeClr val="bg1"/>
                </a:solidFill>
              </a:rPr>
              <a:t>: </a:t>
            </a:r>
            <a:r>
              <a:rPr lang="en-GB" sz="750" dirty="0">
                <a:solidFill>
                  <a:schemeClr val="bg1"/>
                </a:solidFill>
              </a:rPr>
              <a:t>I</a:t>
            </a:r>
            <a:r>
              <a:rPr lang="en-GB" sz="750" dirty="0" smtClean="0">
                <a:solidFill>
                  <a:schemeClr val="bg1"/>
                </a:solidFill>
              </a:rPr>
              <a:t>f your child has an allergy or intolerance please ask a member of the catering team for information. If your child has a school lunch and has a food allergy or intolerance you will be asked to complete a form to ensure we have the necessary information to cater for your child.</a:t>
            </a:r>
            <a:endParaRPr lang="en-GB" sz="750" dirty="0">
              <a:solidFill>
                <a:schemeClr val="bg1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00744">
            <a:off x="8266825" y="126004"/>
            <a:ext cx="1438703" cy="587199"/>
          </a:xfrm>
          <a:prstGeom prst="rect">
            <a:avLst/>
          </a:prstGeom>
        </p:spPr>
      </p:pic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9673345"/>
              </p:ext>
            </p:extLst>
          </p:nvPr>
        </p:nvGraphicFramePr>
        <p:xfrm>
          <a:off x="74146" y="794297"/>
          <a:ext cx="9710084" cy="53306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8234"/>
                <a:gridCol w="798234"/>
                <a:gridCol w="1566667"/>
                <a:gridCol w="1618347"/>
                <a:gridCol w="1691908"/>
                <a:gridCol w="1618347"/>
                <a:gridCol w="1618347"/>
              </a:tblGrid>
              <a:tr h="252241">
                <a:tc>
                  <a:txBody>
                    <a:bodyPr/>
                    <a:lstStyle/>
                    <a:p>
                      <a:endParaRPr lang="en-GB" sz="800" dirty="0">
                        <a:solidFill>
                          <a:schemeClr val="tx1"/>
                        </a:solidFill>
                        <a:latin typeface="Myriad Pro" panose="020B0503030403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Myriad Pro" panose="020B05030304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</a:rPr>
                        <a:t>Monday</a:t>
                      </a:r>
                      <a:endParaRPr lang="en-GB" sz="800" dirty="0">
                        <a:solidFill>
                          <a:schemeClr val="tx1"/>
                        </a:solidFill>
                        <a:latin typeface="Myriad Pro" panose="020B05030304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</a:rPr>
                        <a:t>Tuesday</a:t>
                      </a:r>
                      <a:endParaRPr lang="en-GB" sz="800" dirty="0">
                        <a:solidFill>
                          <a:schemeClr val="tx1"/>
                        </a:solidFill>
                        <a:latin typeface="Myriad Pro" panose="020B05030304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</a:rPr>
                        <a:t>Wednesday</a:t>
                      </a:r>
                      <a:endParaRPr lang="en-GB" sz="800" dirty="0">
                        <a:solidFill>
                          <a:schemeClr val="tx1"/>
                        </a:solidFill>
                        <a:latin typeface="Myriad Pro" panose="020B05030304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</a:rPr>
                        <a:t>Thursday</a:t>
                      </a:r>
                      <a:endParaRPr lang="en-GB" sz="800" dirty="0">
                        <a:solidFill>
                          <a:schemeClr val="tx1"/>
                        </a:solidFill>
                        <a:latin typeface="Myriad Pro" panose="020B05030304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</a:rPr>
                        <a:t>Friday</a:t>
                      </a:r>
                      <a:endParaRPr lang="en-GB" sz="800" dirty="0">
                        <a:solidFill>
                          <a:schemeClr val="tx1"/>
                        </a:solidFill>
                        <a:latin typeface="Myriad Pro" panose="020B05030304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</a:tr>
              <a:tr h="438246">
                <a:tc rowSpan="2"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</a:rPr>
                        <a:t>Week 3</a:t>
                      </a:r>
                    </a:p>
                    <a:p>
                      <a:pPr algn="ctr"/>
                      <a:endParaRPr lang="en-GB" sz="800" b="1" dirty="0" smtClean="0">
                        <a:solidFill>
                          <a:schemeClr val="tx1"/>
                        </a:solidFill>
                        <a:latin typeface="Myriad Pro" panose="020B0503030403020204" pitchFamily="34" charset="0"/>
                      </a:endParaRPr>
                    </a:p>
                    <a:p>
                      <a:pPr algn="ctr"/>
                      <a:endParaRPr lang="en-GB" sz="800" b="1" dirty="0" smtClean="0">
                        <a:solidFill>
                          <a:schemeClr val="tx1"/>
                        </a:solidFill>
                        <a:latin typeface="Myriad Pro" panose="020B0503030403020204" pitchFamily="34" charset="0"/>
                      </a:endParaRPr>
                    </a:p>
                    <a:p>
                      <a:pPr algn="ctr"/>
                      <a:endParaRPr lang="en-GB" sz="800" b="0" dirty="0" smtClean="0">
                        <a:solidFill>
                          <a:schemeClr val="tx1"/>
                        </a:solidFill>
                        <a:latin typeface="Myriad Pro" panose="020B0503030403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50" b="1" dirty="0" smtClean="0">
                          <a:solidFill>
                            <a:srgbClr val="000000"/>
                          </a:solidFill>
                          <a:latin typeface="Myriad Pro" panose="020B0503030403020204" pitchFamily="34" charset="0"/>
                          <a:ea typeface="Times New Roman"/>
                          <a:cs typeface="Times New Roman"/>
                        </a:rPr>
                        <a:t>Main</a:t>
                      </a:r>
                      <a:endParaRPr lang="en-GB" sz="750" b="1" dirty="0">
                        <a:solidFill>
                          <a:srgbClr val="000000"/>
                        </a:solidFill>
                        <a:latin typeface="Myriad Pro" panose="020B0503030403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800" kern="120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Beef Burger in a Bun </a:t>
                      </a:r>
                      <a:endParaRPr lang="en-GB" sz="800" kern="1200" dirty="0">
                        <a:solidFill>
                          <a:srgbClr val="000000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kern="120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Turkey</a:t>
                      </a:r>
                      <a:r>
                        <a:rPr lang="en-GB" sz="800" kern="1200" baseline="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800" kern="1200" baseline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&amp; Vegetable </a:t>
                      </a:r>
                      <a:r>
                        <a:rPr lang="en-GB" sz="800" kern="1200" baseline="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Pie</a:t>
                      </a:r>
                      <a:endParaRPr lang="en-GB" sz="800" kern="1200" dirty="0" smtClean="0">
                        <a:solidFill>
                          <a:srgbClr val="000000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800" kern="120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Roast </a:t>
                      </a:r>
                      <a:r>
                        <a:rPr lang="en-GB" sz="800" dirty="0" smtClean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Chicken &amp; Stuffing</a:t>
                      </a:r>
                      <a:r>
                        <a:rPr lang="en-GB" sz="800" baseline="0" dirty="0" smtClean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800" kern="120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with Roast Potatoes and  Gravy</a:t>
                      </a:r>
                      <a:endParaRPr lang="en-GB" sz="800" kern="1200" dirty="0">
                        <a:solidFill>
                          <a:srgbClr val="000000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kern="120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Beef Tortilla Stac</a:t>
                      </a:r>
                      <a:r>
                        <a:rPr lang="en-GB" sz="800" kern="1200" baseline="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k &amp; Rice </a:t>
                      </a:r>
                      <a:r>
                        <a:rPr lang="en-GB" sz="800" kern="120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with Garlic Slice </a:t>
                      </a: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800" kern="120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MSC Salmon Fish Fingers with  Chipped Potatoes, Tomato Sauce</a:t>
                      </a:r>
                      <a:endParaRPr lang="en-GB" sz="800" kern="1200" dirty="0">
                        <a:solidFill>
                          <a:srgbClr val="000000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</a:tr>
              <a:tr h="40107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/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</a:tr>
              <a:tr h="401079"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GB" sz="800" b="1" kern="1200" dirty="0" smtClean="0">
                        <a:solidFill>
                          <a:schemeClr val="tx1"/>
                        </a:solidFill>
                        <a:latin typeface="Myriad Pro" panose="020B0503030403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50" b="1" dirty="0" smtClean="0">
                          <a:solidFill>
                            <a:srgbClr val="000000"/>
                          </a:solidFill>
                          <a:latin typeface="Myriad Pro" panose="020B0503030403020204" pitchFamily="34" charset="0"/>
                          <a:ea typeface="Times New Roman"/>
                          <a:cs typeface="Times New Roman"/>
                        </a:rPr>
                        <a:t>Vegetarian</a:t>
                      </a:r>
                      <a:endParaRPr lang="en-GB" sz="750" b="1" dirty="0">
                        <a:solidFill>
                          <a:srgbClr val="000000"/>
                        </a:solidFill>
                        <a:latin typeface="Myriad Pro" panose="020B0503030403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kern="120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Vegetarian Burger in a Bun</a:t>
                      </a:r>
                      <a:endParaRPr lang="en-GB" sz="800" kern="1200" dirty="0">
                        <a:solidFill>
                          <a:srgbClr val="000000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kern="120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Mixed Bean</a:t>
                      </a:r>
                      <a:r>
                        <a:rPr lang="en-GB" sz="800" kern="1200" baseline="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Cassoulet with Mash Potato</a:t>
                      </a:r>
                      <a:endParaRPr lang="en-GB" sz="800" kern="1200" dirty="0" smtClean="0">
                        <a:solidFill>
                          <a:srgbClr val="000000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800" kern="120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Vegetarian Wellington with Roast Potatoes </a:t>
                      </a:r>
                      <a:endParaRPr lang="en-GB" sz="800" kern="1200" dirty="0">
                        <a:solidFill>
                          <a:srgbClr val="000000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kern="120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Macaroni Cheese</a:t>
                      </a: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800" kern="120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Cheese Tomato &amp; Spinach Frittata with Chipped Potatoes</a:t>
                      </a:r>
                      <a:endParaRPr lang="en-GB" sz="800" kern="1200" dirty="0">
                        <a:solidFill>
                          <a:srgbClr val="000000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</a:tr>
              <a:tr h="34054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/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</a:tr>
              <a:tr h="400797"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GB" sz="800" b="0" kern="1200" dirty="0" smtClean="0">
                        <a:solidFill>
                          <a:schemeClr val="tx1"/>
                        </a:solidFill>
                        <a:latin typeface="Myriad Pro" panose="020B0503030403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50" b="1" dirty="0" smtClean="0">
                          <a:solidFill>
                            <a:srgbClr val="000000"/>
                          </a:solidFill>
                          <a:latin typeface="Myriad Pro" panose="020B0503030403020204" pitchFamily="34" charset="0"/>
                          <a:ea typeface="Times New Roman"/>
                          <a:cs typeface="Times New Roman"/>
                        </a:rPr>
                        <a:t>Dessert</a:t>
                      </a:r>
                      <a:endParaRPr lang="en-GB" sz="750" b="1" dirty="0">
                        <a:solidFill>
                          <a:srgbClr val="000000"/>
                        </a:solidFill>
                        <a:latin typeface="Myriad Pro" panose="020B0503030403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800" kern="120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Carrot</a:t>
                      </a:r>
                      <a:r>
                        <a:rPr lang="en-GB" sz="800" kern="1200" baseline="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&amp; Sultana Cake with Custard</a:t>
                      </a:r>
                      <a:endParaRPr lang="en-GB" sz="800" kern="1200" dirty="0">
                        <a:solidFill>
                          <a:srgbClr val="000000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800" kern="1200" dirty="0" err="1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Tuti</a:t>
                      </a:r>
                      <a:r>
                        <a:rPr lang="en-GB" sz="800" kern="120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Fruity Tuesday</a:t>
                      </a:r>
                      <a:endParaRPr lang="en-GB" sz="800" kern="1200" dirty="0">
                        <a:solidFill>
                          <a:srgbClr val="000000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kern="120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Wholemeal Peach</a:t>
                      </a:r>
                      <a:r>
                        <a:rPr lang="en-GB" sz="800" kern="1200" baseline="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Crumble &amp; Custard</a:t>
                      </a:r>
                      <a:endParaRPr lang="en-GB" sz="800" kern="1200" dirty="0" smtClean="0">
                        <a:solidFill>
                          <a:srgbClr val="000000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kern="120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Jelly with a side of Mandarins</a:t>
                      </a: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800" kern="120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Lemon Surprise Cake</a:t>
                      </a:r>
                      <a:endParaRPr lang="en-GB" sz="800" kern="1200" dirty="0">
                        <a:solidFill>
                          <a:srgbClr val="000000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</a:tr>
              <a:tr h="38807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750" b="1" dirty="0">
                        <a:solidFill>
                          <a:srgbClr val="000000"/>
                        </a:solidFill>
                        <a:latin typeface="Myriad Pro" panose="020B0503030403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80" kern="1200" dirty="0" smtClean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80" kern="1200" dirty="0" smtClean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80" kern="1200" dirty="0" smtClean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80" kern="1200" dirty="0" smtClean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80" kern="1200" dirty="0" smtClean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80" kern="1200" dirty="0" smtClean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80" kern="1200" dirty="0" smtClean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80" kern="1200" dirty="0" smtClean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880" dirty="0" smtClean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spcAft>
                          <a:spcPts val="0"/>
                        </a:spcAft>
                      </a:pPr>
                      <a:endParaRPr lang="en-GB" sz="880" kern="1200" baseline="0" dirty="0" smtClean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80" dirty="0" smtClean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880" dirty="0" smtClean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GB" sz="880" dirty="0" smtClean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GB" sz="880" dirty="0" smtClean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GB" sz="880" dirty="0" smtClean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GB" sz="880" dirty="0" smtClean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GB" sz="880" dirty="0" smtClean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GB" sz="880" dirty="0" smtClean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GB" sz="880" dirty="0" smtClean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GB" sz="880" dirty="0" smtClean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GB" sz="88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</a:tr>
            </a:tbl>
          </a:graphicData>
        </a:graphic>
      </p:graphicFrame>
      <p:sp>
        <p:nvSpPr>
          <p:cNvPr id="17" name="Oval 16"/>
          <p:cNvSpPr/>
          <p:nvPr/>
        </p:nvSpPr>
        <p:spPr>
          <a:xfrm>
            <a:off x="8074966" y="188640"/>
            <a:ext cx="144016" cy="144016"/>
          </a:xfrm>
          <a:prstGeom prst="ellipse">
            <a:avLst/>
          </a:prstGeom>
          <a:solidFill>
            <a:srgbClr val="54BCEB"/>
          </a:solidFill>
          <a:ln w="19050">
            <a:solidFill>
              <a:srgbClr val="006D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 rot="21162827">
            <a:off x="4758311" y="133886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54BCEB"/>
                </a:solidFill>
                <a:latin typeface="Myriad Pro" panose="020B0503030403020204" pitchFamily="34" charset="0"/>
              </a:rPr>
              <a:t>Spring Menu 2018</a:t>
            </a:r>
            <a:endParaRPr lang="en-GB" b="1" dirty="0">
              <a:solidFill>
                <a:srgbClr val="54BCEB"/>
              </a:solidFill>
              <a:latin typeface="Myriad Pro" panose="020B0503030403020204" pitchFamily="34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4664968" y="188640"/>
            <a:ext cx="144016" cy="144016"/>
          </a:xfrm>
          <a:prstGeom prst="ellipse">
            <a:avLst/>
          </a:prstGeom>
          <a:solidFill>
            <a:srgbClr val="54BCEB"/>
          </a:solidFill>
          <a:ln w="19050">
            <a:solidFill>
              <a:srgbClr val="006D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7" name="Oval 36"/>
          <p:cNvSpPr/>
          <p:nvPr/>
        </p:nvSpPr>
        <p:spPr>
          <a:xfrm>
            <a:off x="6321152" y="-27384"/>
            <a:ext cx="144016" cy="144016"/>
          </a:xfrm>
          <a:prstGeom prst="ellipse">
            <a:avLst/>
          </a:prstGeom>
          <a:solidFill>
            <a:srgbClr val="54BCEB"/>
          </a:solidFill>
          <a:ln w="19050">
            <a:solidFill>
              <a:srgbClr val="006D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ounded Rectangle 10"/>
          <p:cNvSpPr/>
          <p:nvPr/>
        </p:nvSpPr>
        <p:spPr>
          <a:xfrm>
            <a:off x="6016592" y="6206304"/>
            <a:ext cx="3742062" cy="623945"/>
          </a:xfrm>
          <a:prstGeom prst="roundRect">
            <a:avLst/>
          </a:prstGeom>
          <a:solidFill>
            <a:srgbClr val="95C11F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/>
          </a:p>
        </p:txBody>
      </p:sp>
      <p:sp>
        <p:nvSpPr>
          <p:cNvPr id="5" name="Rectangle 4"/>
          <p:cNvSpPr/>
          <p:nvPr/>
        </p:nvSpPr>
        <p:spPr>
          <a:xfrm>
            <a:off x="4738918" y="6184803"/>
            <a:ext cx="4953000" cy="6309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GB" sz="700" dirty="0">
                <a:solidFill>
                  <a:schemeClr val="bg1"/>
                </a:solidFill>
                <a:latin typeface="Myriad Pro" panose="020B0503030403020204" pitchFamily="34" charset="0"/>
              </a:rPr>
              <a:t>Available  Daily </a:t>
            </a:r>
          </a:p>
          <a:p>
            <a:pPr algn="r"/>
            <a:r>
              <a:rPr lang="en-GB" sz="700" dirty="0">
                <a:solidFill>
                  <a:schemeClr val="bg1"/>
                </a:solidFill>
                <a:latin typeface="Myriad Pro" panose="020B0503030403020204" pitchFamily="34" charset="0"/>
              </a:rPr>
              <a:t>Freshly cooked jacket potatoes with a choice of fillings (where advertised)</a:t>
            </a:r>
          </a:p>
          <a:p>
            <a:pPr algn="r"/>
            <a:r>
              <a:rPr lang="en-GB" sz="700" dirty="0">
                <a:solidFill>
                  <a:schemeClr val="bg1"/>
                </a:solidFill>
                <a:latin typeface="Myriad Pro" panose="020B0503030403020204" pitchFamily="34" charset="0"/>
              </a:rPr>
              <a:t>Bread freshly baked on site daily  </a:t>
            </a:r>
          </a:p>
          <a:p>
            <a:pPr algn="r"/>
            <a:r>
              <a:rPr lang="en-GB" sz="700" dirty="0">
                <a:solidFill>
                  <a:schemeClr val="bg1"/>
                </a:solidFill>
                <a:latin typeface="Myriad Pro" panose="020B0503030403020204" pitchFamily="34" charset="0"/>
              </a:rPr>
              <a:t>Daily salad selection</a:t>
            </a:r>
          </a:p>
          <a:p>
            <a:pPr algn="r"/>
            <a:r>
              <a:rPr lang="en-GB" sz="700" dirty="0">
                <a:solidFill>
                  <a:schemeClr val="bg1"/>
                </a:solidFill>
                <a:latin typeface="Myriad Pro" panose="020B0503030403020204" pitchFamily="34" charset="0"/>
              </a:rPr>
              <a:t>Fresh fruit and yoghurt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880" y="1530648"/>
            <a:ext cx="1402199" cy="93772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8233" y="1530648"/>
            <a:ext cx="1421234" cy="95045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8119" y="3087862"/>
            <a:ext cx="1429055" cy="955681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874" y="4903448"/>
            <a:ext cx="1308159" cy="98111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032" y="4911136"/>
            <a:ext cx="1288224" cy="966168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509" y="3096443"/>
            <a:ext cx="1413144" cy="94504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159" y="4911136"/>
            <a:ext cx="1385667" cy="926665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880" y="3050148"/>
            <a:ext cx="1443288" cy="96519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809" y="1621950"/>
            <a:ext cx="1288224" cy="861499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050" y="1532903"/>
            <a:ext cx="1229119" cy="966168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7077" y="1514377"/>
            <a:ext cx="1443288" cy="9661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042986" y="4884391"/>
            <a:ext cx="1334726" cy="10042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270" y="4895763"/>
            <a:ext cx="1052900" cy="98154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396" y="3141124"/>
            <a:ext cx="1390251" cy="92973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030" y="3046116"/>
            <a:ext cx="1429057" cy="96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77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4053289-19df-4a0d-ba79-24174fdaa722">
      <Value>2</Value>
    </TaxCatchAll>
    <e72ff13f1b664d099034ef488b8ed406 xmlns="84053289-19df-4a0d-ba79-24174fdaa722">
      <Terms xmlns="http://schemas.microsoft.com/office/infopath/2007/PartnerControls">
        <TermInfo xmlns="http://schemas.microsoft.com/office/infopath/2007/PartnerControls">
          <TermName xmlns="http://schemas.microsoft.com/office/infopath/2007/PartnerControls">CaterLink</TermName>
          <TermId xmlns="http://schemas.microsoft.com/office/infopath/2007/PartnerControls">6b7c7025-ee94-469a-84b5-af43f06be2f7</TermId>
        </TermInfo>
      </Terms>
    </e72ff13f1b664d099034ef488b8ed406>
    <Category xmlns="fde98e28-7625-451c-8c53-44dda40a03da">Other</Category>
    <Sector xmlns="fde98e28-7625-451c-8c53-44dda40a03da">Secondary</Sector>
    <Season xmlns="fde98e28-7625-451c-8c53-44dda40a03da" xsi:nil="true"/>
    <Description0 xmlns="fde98e28-7625-451c-8c53-44dda40a03da">Template - Weekly Menu Cycle (to be printed on plain paper)</Description0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CaterLink Library" ma:contentTypeID="0x01010052FFBB5F4ECAC345B68EA5B0F012F2CB001D2DD4021E51ED469CD64ECCA14AA431" ma:contentTypeVersion="17" ma:contentTypeDescription="" ma:contentTypeScope="" ma:versionID="fd127ddd02a0ba9c1541c8ea31bbc3b9">
  <xsd:schema xmlns:xsd="http://www.w3.org/2001/XMLSchema" xmlns:xs="http://www.w3.org/2001/XMLSchema" xmlns:p="http://schemas.microsoft.com/office/2006/metadata/properties" xmlns:ns2="84053289-19df-4a0d-ba79-24174fdaa722" xmlns:ns3="fde98e28-7625-451c-8c53-44dda40a03da" targetNamespace="http://schemas.microsoft.com/office/2006/metadata/properties" ma:root="true" ma:fieldsID="6c68bff28220322ca83ed96fa0b2f089" ns2:_="" ns3:_="">
    <xsd:import namespace="84053289-19df-4a0d-ba79-24174fdaa722"/>
    <xsd:import namespace="fde98e28-7625-451c-8c53-44dda40a03da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2:TaxCatchAllLabel" minOccurs="0"/>
                <xsd:element ref="ns2:e72ff13f1b664d099034ef488b8ed406" minOccurs="0"/>
                <xsd:element ref="ns3:Sector" minOccurs="0"/>
                <xsd:element ref="ns3:Category" minOccurs="0"/>
                <xsd:element ref="ns3:Season" minOccurs="0"/>
                <xsd:element ref="ns3:Description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053289-19df-4a0d-ba79-24174fdaa722" elementFormDefault="qualified">
    <xsd:import namespace="http://schemas.microsoft.com/office/2006/documentManagement/types"/>
    <xsd:import namespace="http://schemas.microsoft.com/office/infopath/2007/PartnerControls"/>
    <xsd:element name="TaxCatchAll" ma:index="8" nillable="true" ma:displayName="Taxonomy Catch All Column" ma:hidden="true" ma:list="{4dd14cfc-4989-4c77-a8f5-968de01c02bd}" ma:internalName="TaxCatchAll" ma:showField="CatchAllData" ma:web="942a2052-b5dd-4187-9169-60830e34261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9" nillable="true" ma:displayName="Taxonomy Catch All Column1" ma:hidden="true" ma:list="{4dd14cfc-4989-4c77-a8f5-968de01c02bd}" ma:internalName="TaxCatchAllLabel" ma:readOnly="true" ma:showField="CatchAllDataLabel" ma:web="942a2052-b5dd-4187-9169-60830e34261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e72ff13f1b664d099034ef488b8ed406" ma:index="11" nillable="true" ma:taxonomy="true" ma:internalName="e72ff13f1b664d099034ef488b8ed406" ma:taxonomyFieldName="Company_x0020_Metadata" ma:displayName="Company-Metadata" ma:readOnly="false" ma:default="2;#CaterLink|6b7c7025-ee94-469a-84b5-af43f06be2f7" ma:fieldId="{e72ff13f-1b66-4d09-9034-ef488b8ed406}" ma:taxonomyMulti="true" ma:sspId="44daa782-f5eb-4b1d-9e96-5b2bf63ae0ae" ma:termSetId="1ccc5a69-7d96-4eaa-b490-024d0e35738f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e98e28-7625-451c-8c53-44dda40a03da" elementFormDefault="qualified">
    <xsd:import namespace="http://schemas.microsoft.com/office/2006/documentManagement/types"/>
    <xsd:import namespace="http://schemas.microsoft.com/office/infopath/2007/PartnerControls"/>
    <xsd:element name="Sector" ma:index="13" nillable="true" ma:displayName="Sector" ma:format="Dropdown" ma:internalName="Sector" ma:readOnly="false">
      <xsd:simpleType>
        <xsd:restriction base="dms:Choice">
          <xsd:enumeration value="Primary"/>
          <xsd:enumeration value="Secondary"/>
          <xsd:enumeration value="College"/>
        </xsd:restriction>
      </xsd:simpleType>
    </xsd:element>
    <xsd:element name="Category" ma:index="14" nillable="true" ma:displayName="Category" ma:format="Dropdown" ma:internalName="Category">
      <xsd:simpleType>
        <xsd:restriction base="dms:Choice">
          <xsd:enumeration value="Destination Days"/>
          <xsd:enumeration value="Discovery Days"/>
          <xsd:enumeration value="Food Offers"/>
          <xsd:enumeration value="Foodie Facts"/>
          <xsd:enumeration value="Impulse Promotions"/>
          <xsd:enumeration value="Loyalty Posters"/>
          <xsd:enumeration value="Meal Deal"/>
          <xsd:enumeration value="Menu Flyers"/>
          <xsd:enumeration value="Other"/>
          <xsd:enumeration value="Pop Up"/>
          <xsd:enumeration value="Provenance"/>
          <xsd:enumeration value="QR Codes"/>
          <xsd:enumeration value="Useful Images"/>
        </xsd:restriction>
      </xsd:simpleType>
    </xsd:element>
    <xsd:element name="Season" ma:index="15" nillable="true" ma:displayName="Season" ma:format="Dropdown" ma:hidden="true" ma:internalName="Season" ma:readOnly="false">
      <xsd:simpleType>
        <xsd:restriction base="dms:Choice">
          <xsd:enumeration value="Spring"/>
          <xsd:enumeration value="Summer"/>
          <xsd:enumeration value="Autumn"/>
          <xsd:enumeration value="Winter"/>
        </xsd:restriction>
      </xsd:simpleType>
    </xsd:element>
    <xsd:element name="Description0" ma:index="16" nillable="true" ma:displayName="Description" ma:internalName="Description0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haredContentType xmlns="Microsoft.SharePoint.Taxonomy.ContentTypeSync" SourceId="44daa782-f5eb-4b1d-9e96-5b2bf63ae0ae" ContentTypeId="0x01010052FFBB5F4ECAC345B68EA5B0F012F2CB" PreviousValue="false"/>
</file>

<file path=customXml/itemProps1.xml><?xml version="1.0" encoding="utf-8"?>
<ds:datastoreItem xmlns:ds="http://schemas.openxmlformats.org/officeDocument/2006/customXml" ds:itemID="{38B72B72-EFE2-4371-B500-B2B9B1CA3EDB}">
  <ds:schemaRefs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fde98e28-7625-451c-8c53-44dda40a03da"/>
    <ds:schemaRef ds:uri="84053289-19df-4a0d-ba79-24174fdaa722"/>
    <ds:schemaRef ds:uri="http://schemas.openxmlformats.org/package/2006/metadata/core-properties"/>
    <ds:schemaRef ds:uri="http://www.w3.org/XML/1998/namespace"/>
    <ds:schemaRef ds:uri="http://purl.org/dc/dcmitype/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DDEB18C1-AF1D-4CE1-9301-75787EDEAF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4053289-19df-4a0d-ba79-24174fdaa722"/>
    <ds:schemaRef ds:uri="fde98e28-7625-451c-8c53-44dda40a03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AB8ED64-C6F3-4AA7-A4F8-D8EE960172A2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13368634-8872-4DB1-B9B5-5E3EB5036161}">
  <ds:schemaRefs>
    <ds:schemaRef ds:uri="Microsoft.SharePoint.Taxonomy.ContentTypeSyn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2184</TotalTime>
  <Words>559</Words>
  <Application>Microsoft Office PowerPoint</Application>
  <PresentationFormat>A4 Paper (210x297 mm)</PresentationFormat>
  <Paragraphs>161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Century Gothic</vt:lpstr>
      <vt:lpstr>Myriad Pro</vt:lpstr>
      <vt:lpstr>Times New Roman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Christian Pass</dc:creator>
  <cp:lastModifiedBy>lfloyd</cp:lastModifiedBy>
  <cp:revision>258</cp:revision>
  <cp:lastPrinted>2017-09-14T11:23:07Z</cp:lastPrinted>
  <dcterms:created xsi:type="dcterms:W3CDTF">2014-08-19T19:35:20Z</dcterms:created>
  <dcterms:modified xsi:type="dcterms:W3CDTF">2018-01-09T14:25:43Z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0x01010052FFBB5F4ECAC345B68EA5B0F012F2CB001D2DD4021E51ED469CD64ECCA14AA431</vt:lpwstr>
  </property>
  <property fmtid="{D5CDD505-2E9C-101B-9397-08002B2CF9AE}" pid="3" name="Company_x0020_Metadata">
    <vt:lpwstr>2;#CaterLink|6b7c7025-ee94-469a-84b5-af43f06be2f7</vt:lpwstr>
  </property>
  <property fmtid="{D5CDD505-2E9C-101B-9397-08002B2CF9AE}" pid="4" name="Company Metadata">
    <vt:lpwstr>2;#CaterLink</vt:lpwstr>
  </property>
  <property fmtid="{D5CDD505-2E9C-101B-9397-08002B2CF9AE}" pid="5" name="Order">
    <vt:r8>70900</vt:r8>
  </property>
</Properties>
</file>